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/>
    <p:restoredTop sz="94660"/>
  </p:normalViewPr>
  <p:slideViewPr>
    <p:cSldViewPr snapToGrid="0" showGuides="1">
      <p:cViewPr varScale="1">
        <p:scale>
          <a:sx n="91" d="100"/>
          <a:sy n="91" d="100"/>
        </p:scale>
        <p:origin x="-120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0" y="762000"/>
            <a:ext cx="9142413" cy="53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7"/>
          <p:cNvSpPr/>
          <p:nvPr/>
        </p:nvSpPr>
        <p:spPr>
          <a:xfrm>
            <a:off x="9271000" y="762000"/>
            <a:ext cx="2924175" cy="5334000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/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A8105FF-1898-4441-8329-45D1E8B79C9C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A6E39F8-D8AD-4984-8BEE-042515975AC8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97D8BA-105B-4F8A-BAD4-F7B517B0744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7298CE4-B570-435C-948D-6BDB162B942C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97D8BA-105B-4F8A-BAD4-F7B517B0744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7298CE4-B570-435C-948D-6BDB162B942C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97D8BA-105B-4F8A-BAD4-F7B517B0744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7298CE4-B570-435C-948D-6BDB162B942C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/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97D8BA-105B-4F8A-BAD4-F7B517B0744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7298CE4-B570-435C-948D-6BDB162B942C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97D8BA-105B-4F8A-BAD4-F7B517B0744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7298CE4-B570-435C-948D-6BDB162B942C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97D8BA-105B-4F8A-BAD4-F7B517B0744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7298CE4-B570-435C-948D-6BDB162B942C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97D8BA-105B-4F8A-BAD4-F7B517B0744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7298CE4-B570-435C-948D-6BDB162B942C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C749887-909A-4A5E-B33A-2337110C9D92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8C2726B-399B-4408-B06D-805769526389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97D8BA-105B-4F8A-BAD4-F7B517B0744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7298CE4-B570-435C-948D-6BDB162B942C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B142BBB-7C10-4397-B39A-36715FEAB0C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498850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31AE43-D258-4524-988F-D4A5FB290554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Rectangle 6"/>
          <p:cNvSpPr/>
          <p:nvPr/>
        </p:nvSpPr>
        <p:spPr>
          <a:xfrm>
            <a:off x="0" y="758825"/>
            <a:ext cx="3443288" cy="533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3" y="1123950"/>
            <a:ext cx="2947988" cy="460057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763" y="758825"/>
            <a:ext cx="384175" cy="5330825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>
          <a:xfrm>
            <a:off x="3868738" y="863600"/>
            <a:ext cx="7315200" cy="5121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97D8BA-105B-4F8A-BAD4-F7B517B0744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b="1">
                <a:solidFill>
                  <a:schemeClr val="accent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7298CE4-B570-435C-948D-6BDB162B942C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spc="-6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9pPr>
    </p:titleStyle>
    <p:bodyStyle>
      <a:lvl1pPr marL="182880" indent="-182880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69975" y="1298575"/>
            <a:ext cx="7529513" cy="32543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9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2025</a:t>
            </a:r>
            <a:r>
              <a:rPr kumimoji="0" lang="zh-CN" altLang="en-US" sz="59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届市级优秀</a:t>
            </a:r>
            <a:r>
              <a:rPr kumimoji="0" lang="zh-CN" altLang="en-US" sz="5900" b="0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毕业生申请流程</a:t>
            </a:r>
            <a:endParaRPr kumimoji="0" lang="zh-CN" altLang="en-US" sz="59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00138" y="4670425"/>
            <a:ext cx="7315200" cy="9144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暨学生</a:t>
            </a:r>
            <a:r>
              <a:rPr kumimoji="0" lang="zh-CN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使用手册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71125" y="98425"/>
            <a:ext cx="183832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、登录网站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1"/>
          </p:nvPr>
        </p:nvSpPr>
        <p:spPr>
          <a:xfrm>
            <a:off x="3868738" y="733425"/>
            <a:ext cx="7550150" cy="808038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进入学校官网（</a:t>
            </a:r>
            <a:r>
              <a:rPr lang="en-US" altLang="zh-CN" dirty="0">
                <a:ea typeface="幼圆" panose="02010509060101010101" pitchFamily="49" charset="-122"/>
              </a:rPr>
              <a:t>https://www.shiep.edu.cn/</a:t>
            </a:r>
            <a:r>
              <a:rPr lang="zh-CN" altLang="en-US" dirty="0">
                <a:ea typeface="幼圆" panose="02010509060101010101" pitchFamily="49" charset="-122"/>
              </a:rPr>
              <a:t>），找到招生就业栏目的“本科生就业”进入就业网站。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48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738" y="1654175"/>
            <a:ext cx="7550150" cy="187166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49" name="内容占位符 2"/>
          <p:cNvSpPr txBox="1"/>
          <p:nvPr/>
        </p:nvSpPr>
        <p:spPr>
          <a:xfrm>
            <a:off x="3868738" y="3560763"/>
            <a:ext cx="7550150" cy="808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dirty="0">
                <a:ea typeface="幼圆" panose="02010509060101010101" pitchFamily="49" charset="-122"/>
              </a:rPr>
              <a:t>点击“学生登录”，使用学校的统一身份认证账号进行登录。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50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4492625"/>
            <a:ext cx="7550150" cy="158273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151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、进入栏目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998537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登录后可在学生中心左侧的导航菜单中找到就业手续栏目中的“市优登记”，点击“编辑”按钮可进入填报页面进行登记申请 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7172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1909763"/>
            <a:ext cx="7507287" cy="394493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3350" y="3284538"/>
            <a:ext cx="4335463" cy="34194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19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350" y="147638"/>
            <a:ext cx="4335463" cy="31305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、申请提交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197" name="内容占位符 2"/>
          <p:cNvSpPr txBox="1"/>
          <p:nvPr/>
        </p:nvSpPr>
        <p:spPr>
          <a:xfrm>
            <a:off x="7785100" y="1273175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sz="1400" dirty="0">
                <a:ea typeface="幼圆" panose="02010509060101010101" pitchFamily="49" charset="-122"/>
              </a:rPr>
              <a:t>评选类型选择“市级优秀毕业生”</a:t>
            </a:r>
            <a:endParaRPr lang="en-US" altLang="zh-CN" sz="1400" dirty="0">
              <a:ea typeface="幼圆" panose="02010509060101010101" pitchFamily="49" charset="-122"/>
            </a:endParaRPr>
          </a:p>
        </p:txBody>
      </p:sp>
      <p:sp>
        <p:nvSpPr>
          <p:cNvPr id="8198" name="内容占位符 2"/>
          <p:cNvSpPr txBox="1"/>
          <p:nvPr/>
        </p:nvSpPr>
        <p:spPr>
          <a:xfrm>
            <a:off x="7897813" y="3538538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sz="1400" dirty="0">
                <a:ea typeface="幼圆" panose="02010509060101010101" pitchFamily="49" charset="-122"/>
              </a:rPr>
              <a:t>平均综测请按实际情况填写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8199" name="内容占位符 2"/>
          <p:cNvSpPr txBox="1"/>
          <p:nvPr/>
        </p:nvSpPr>
        <p:spPr>
          <a:xfrm>
            <a:off x="7897813" y="3883025"/>
            <a:ext cx="3978275" cy="5540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sz="1400" dirty="0">
                <a:ea typeface="幼圆" panose="02010509060101010101" pitchFamily="49" charset="-122"/>
              </a:rPr>
              <a:t>排名填写规则为：</a:t>
            </a:r>
            <a:r>
              <a:rPr lang="en-US" altLang="zh-CN" sz="1400" dirty="0">
                <a:ea typeface="幼圆" panose="02010509060101010101" pitchFamily="49" charset="-122"/>
              </a:rPr>
              <a:t>XX</a:t>
            </a:r>
            <a:r>
              <a:rPr lang="zh-CN" altLang="en-US" sz="1400" dirty="0">
                <a:ea typeface="幼圆" panose="02010509060101010101" pitchFamily="49" charset="-122"/>
              </a:rPr>
              <a:t>（个人排名）</a:t>
            </a:r>
            <a:r>
              <a:rPr lang="en-US" altLang="zh-CN" sz="1400" dirty="0">
                <a:ea typeface="幼圆" panose="02010509060101010101" pitchFamily="49" charset="-122"/>
              </a:rPr>
              <a:t>/XX</a:t>
            </a:r>
            <a:r>
              <a:rPr lang="zh-CN" altLang="en-US" sz="1400" dirty="0">
                <a:ea typeface="幼圆" panose="02010509060101010101" pitchFamily="49" charset="-122"/>
              </a:rPr>
              <a:t>（专业总人数）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13" name="内容占位符 2"/>
          <p:cNvSpPr txBox="1"/>
          <p:nvPr/>
        </p:nvSpPr>
        <p:spPr>
          <a:xfrm>
            <a:off x="7897813" y="4441825"/>
            <a:ext cx="3556000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评选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年月根据系统默认选择即可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4" name="内容占位符 2"/>
          <p:cNvSpPr txBox="1"/>
          <p:nvPr/>
        </p:nvSpPr>
        <p:spPr>
          <a:xfrm>
            <a:off x="7897813" y="4994275"/>
            <a:ext cx="3556000" cy="349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曾获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荣誉不得超过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4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行，填写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1-120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8202" name="内容占位符 2"/>
          <p:cNvSpPr txBox="1"/>
          <p:nvPr/>
        </p:nvSpPr>
        <p:spPr>
          <a:xfrm>
            <a:off x="7897813" y="6130925"/>
            <a:ext cx="3902075" cy="666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10000"/>
              </a:lnSpc>
            </a:pPr>
            <a:r>
              <a:rPr lang="zh-CN" altLang="en-US" sz="1400" dirty="0">
                <a:ea typeface="幼圆" panose="02010509060101010101" pitchFamily="49" charset="-122"/>
              </a:rPr>
              <a:t>全部填写完毕点击</a:t>
            </a:r>
            <a:r>
              <a:rPr lang="zh-CN" altLang="en-US" sz="1400" dirty="0">
                <a:solidFill>
                  <a:srgbClr val="FF0000"/>
                </a:solidFill>
                <a:ea typeface="幼圆" panose="02010509060101010101" pitchFamily="49" charset="-122"/>
              </a:rPr>
              <a:t>“保存并送审”</a:t>
            </a:r>
            <a:r>
              <a:rPr lang="zh-CN" altLang="en-US" sz="1400" dirty="0">
                <a:ea typeface="幼圆" panose="02010509060101010101" pitchFamily="49" charset="-122"/>
              </a:rPr>
              <a:t>提交审核（暂存为未填写完整时的暂时保存）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8203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内容占位符 2"/>
          <p:cNvSpPr txBox="1"/>
          <p:nvPr/>
        </p:nvSpPr>
        <p:spPr>
          <a:xfrm>
            <a:off x="7897813" y="5521325"/>
            <a:ext cx="3556000" cy="349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主要事迹填写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600-700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、等待审核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219" name="内容占位符 2"/>
          <p:cNvSpPr>
            <a:spLocks noGrp="1"/>
          </p:cNvSpPr>
          <p:nvPr>
            <p:ph idx="1"/>
          </p:nvPr>
        </p:nvSpPr>
        <p:spPr>
          <a:xfrm>
            <a:off x="3868738" y="736600"/>
            <a:ext cx="7507287" cy="541338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sz="1400" dirty="0">
                <a:ea typeface="幼圆" panose="02010509060101010101" pitchFamily="49" charset="-122"/>
              </a:rPr>
              <a:t>提交后学生状态将变为“已提交”，此时需等待辅导员审核。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922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738" y="1255713"/>
            <a:ext cx="7507287" cy="6540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221" name="内容占位符 2"/>
          <p:cNvSpPr txBox="1"/>
          <p:nvPr/>
        </p:nvSpPr>
        <p:spPr>
          <a:xfrm>
            <a:off x="3868738" y="3433763"/>
            <a:ext cx="7507287" cy="6238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sz="1400" dirty="0">
                <a:ea typeface="幼圆" panose="02010509060101010101" pitchFamily="49" charset="-122"/>
              </a:rPr>
              <a:t>学院审核通过后状态变为“院系审核通过”，此时需等待校级管理员审核。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9222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4006850"/>
            <a:ext cx="7507287" cy="6318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223" name="内容占位符 2"/>
          <p:cNvSpPr txBox="1"/>
          <p:nvPr/>
        </p:nvSpPr>
        <p:spPr>
          <a:xfrm>
            <a:off x="3868738" y="4760913"/>
            <a:ext cx="7507287" cy="6223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sz="1400" dirty="0">
                <a:ea typeface="幼圆" panose="02010509060101010101" pitchFamily="49" charset="-122"/>
              </a:rPr>
              <a:t>校级管理员审核通过后状态变为“学校审核通过”，此时市级优秀毕业生申请即为通过。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9224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738" y="5357813"/>
            <a:ext cx="7507287" cy="622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225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6" name="内容占位符 2"/>
          <p:cNvSpPr txBox="1"/>
          <p:nvPr/>
        </p:nvSpPr>
        <p:spPr>
          <a:xfrm>
            <a:off x="3868738" y="2139950"/>
            <a:ext cx="7507287" cy="5413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defTabSz="457200"/>
            <a:r>
              <a:rPr lang="zh-CN" altLang="en-US" sz="1400" dirty="0">
                <a:ea typeface="幼圆" panose="02010509060101010101" pitchFamily="49" charset="-122"/>
              </a:rPr>
              <a:t>辅导员审核通过后状态变为“辅导员审核通过”，此时需等待学院管理员审核。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9227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8738" y="2641600"/>
            <a:ext cx="7507287" cy="6191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框架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TM03457475[[fn=框架]]</Template>
  <TotalTime>0</TotalTime>
  <Words>457</Words>
  <Application>WPS 演示</Application>
  <PresentationFormat>自定义</PresentationFormat>
  <Paragraphs>40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Corbel</vt:lpstr>
      <vt:lpstr>Wingdings 2</vt:lpstr>
      <vt:lpstr>Calibri</vt:lpstr>
      <vt:lpstr>幼圆</vt:lpstr>
      <vt:lpstr>微软雅黑</vt:lpstr>
      <vt:lpstr>Arial Unicode MS</vt:lpstr>
      <vt:lpstr>框架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优秀毕业生申请流程</dc:title>
  <dc:creator>janeyun0312@126.com</dc:creator>
  <cp:lastModifiedBy>周远航</cp:lastModifiedBy>
  <cp:revision>19</cp:revision>
  <dcterms:created xsi:type="dcterms:W3CDTF">2021-10-20T06:33:20Z</dcterms:created>
  <dcterms:modified xsi:type="dcterms:W3CDTF">2025-03-04T11:42:54Z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BD9C4C4BB05F40A382A01BA7D4D7AD02_13</vt:lpwstr>
  </property>
  <property fmtid="{D5CDD505-2E9C-101B-9397-08002B2CF9AE}" pid="3" name="KSOProductBuildVer">
    <vt:lpwstr>2052-12.1.0.20305</vt:lpwstr>
  </property>
</Properties>
</file>